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Georgia" panose="02040502050405020303" pitchFamily="18"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PT Sans Narrow" panose="020B050602020302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5823cd213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5823cd213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823cd213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823cd213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ced399ed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15ced399edc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edc76d88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edc76d88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433cd0ab5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433cd0ab5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55bc449f9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55bc449f9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55bc449f9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55bc449f9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55bc449f9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55bc449f9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55bc449f9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55bc449f9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55bc449f9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55bc449f9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58b089dc1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58b089dc1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560dbe1ea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560dbe1ea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5a9edfef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5a9edfef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edc76d88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edc76d88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4440752fb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4440752f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595959"/>
              </a:buClr>
              <a:buSzPts val="1100"/>
              <a:buChar char="-"/>
            </a:pPr>
            <a:r>
              <a:rPr lang="en" sz="500">
                <a:solidFill>
                  <a:srgbClr val="383838"/>
                </a:solidFill>
                <a:highlight>
                  <a:schemeClr val="lt1"/>
                </a:highlight>
              </a:rPr>
              <a:t>(1) he is not an original YOLO author, (2) he did not publish a paper, and/or (3) the implementation is not sufficiently novel.</a:t>
            </a:r>
            <a:endParaRPr sz="500">
              <a:solidFill>
                <a:srgbClr val="383838"/>
              </a:solidFill>
              <a:highlight>
                <a:schemeClr val="lt1"/>
              </a:highlight>
            </a:endParaRPr>
          </a:p>
          <a:p>
            <a:pPr marL="457200" lvl="0" indent="-260350" algn="l" rtl="0">
              <a:lnSpc>
                <a:spcPct val="115000"/>
              </a:lnSpc>
              <a:spcBef>
                <a:spcPts val="0"/>
              </a:spcBef>
              <a:spcAft>
                <a:spcPts val="0"/>
              </a:spcAft>
              <a:buClr>
                <a:srgbClr val="383838"/>
              </a:buClr>
              <a:buSzPts val="500"/>
              <a:buChar char="-"/>
            </a:pPr>
            <a:r>
              <a:rPr lang="en" sz="800">
                <a:solidFill>
                  <a:srgbClr val="292929"/>
                </a:solidFill>
                <a:highlight>
                  <a:schemeClr val="lt1"/>
                </a:highlight>
                <a:latin typeface="Georgia"/>
                <a:ea typeface="Georgia"/>
                <a:cs typeface="Georgia"/>
                <a:sym typeface="Georgia"/>
              </a:rPr>
              <a:t>YOLO v5 is different from all other prior releases, as this is a PyTorch implementation rather than a fork from original Darknet. Same as YOLO v4, the YOLO v5 has a CSP backbone and PA-NET neck. The major improvements includes mosaic data augmentation and auto learning bounding box anchors.</a:t>
            </a:r>
            <a:endParaRPr sz="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fedc76d88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fedc76d88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edc76d88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edc76d88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58b089dc1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58b089dc1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5ced399ed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5ced399e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433cd0ab5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433cd0ab5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5ced399ed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5ced399e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433cd0ab5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433cd0ab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433cd0ab5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433cd0ab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433cd0ab5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433cd0ab5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fedc76d8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fedc76d8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560dbe1e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560dbe1e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5823cd213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5823cd213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zfiSAzpy9NM&amp;ab_channel=codebasic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youtube.com/watch?v=zfiSAzpy9NM&amp;ab_channel=codebasic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playlist?list=PL6Yc5OUgcoTkURB6Uuq_r8DeJLL4_rf6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towardsdatascience.com/convolutional-neural-networks-explained-how-to-successfully-classify-images-in-python-df829d4ba761"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youtu.be/Cgxsv1riJh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cvexplained.wordpress.com/tag/sliding-windows/" TargetMode="External"/><Relationship Id="rId5" Type="http://schemas.openxmlformats.org/officeDocument/2006/relationships/hyperlink" Target="https://medium.com/x8-the-ai-community/yolo-real-time-object-detection-f5022d80560b" TargetMode="External"/><Relationship Id="rId4" Type="http://schemas.openxmlformats.org/officeDocument/2006/relationships/image" Target="../media/image11.gif"/></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github.com/ultralytics/yolov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manalelaidouni.github.io/Evaluating-Object-Detection-Models-Guide-to-Performance-Metrics.html"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www.v7labs.com/blog/mean-average-precision" TargetMode="External"/><Relationship Id="rId5" Type="http://schemas.openxmlformats.org/officeDocument/2006/relationships/hyperlink" Target="https://towardsdatascience.com/map-mean-average-precision-might-confuse-you-5956f1bfa9e2" TargetMode="Externa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ag3DLKsl2vk&amp;ab_channel=codebasics" TargetMode="External"/><Relationship Id="rId3" Type="http://schemas.openxmlformats.org/officeDocument/2006/relationships/hyperlink" Target="https://analyticsindiamag.com/yolo-creator-joe-redmon-computer-vision-research-ethical-concern/" TargetMode="External"/><Relationship Id="rId7" Type="http://schemas.openxmlformats.org/officeDocument/2006/relationships/hyperlink" Target="https://youtu.be/JzHNIcvpGk8"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www.saashub.com/compare-pytorch-vs-darknet" TargetMode="External"/><Relationship Id="rId5" Type="http://schemas.openxmlformats.org/officeDocument/2006/relationships/hyperlink" Target="https://towardsdatascience.com/yolo-v4-or-yolo-v5-or-pp-yolo-dad8e40f7109" TargetMode="External"/><Relationship Id="rId4" Type="http://schemas.openxmlformats.org/officeDocument/2006/relationships/hyperlink" Target="https://blog.roboflow.com/yolov4-versus-yolov5/"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laysia-a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malaysia-ai-projects.readthedocs.io/en/lates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my-en/topics/computer-visio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youtu.be/taC5pMCm70U"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youtu.be/aircAruvnKk?t=283" TargetMode="External"/><Relationship Id="rId4" Type="http://schemas.openxmlformats.org/officeDocument/2006/relationships/hyperlink" Target="https://cs231n.github.io/convolutional-network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intellipaat.com/community/253/role-of-bias-in-neural-networ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213556"/>
            <a:ext cx="7136700" cy="1560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Introduction to Computer Vision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EF6C00"/>
                </a:solidFill>
                <a:latin typeface="PT Sans Narrow"/>
                <a:ea typeface="PT Sans Narrow"/>
                <a:cs typeface="PT Sans Narrow"/>
                <a:sym typeface="PT Sans Narrow"/>
              </a:rPr>
              <a:t>Neurons</a:t>
            </a:r>
            <a:endParaRPr sz="3600" b="1">
              <a:solidFill>
                <a:srgbClr val="EF6C00"/>
              </a:solidFill>
              <a:latin typeface="PT Sans Narrow"/>
              <a:ea typeface="PT Sans Narrow"/>
              <a:cs typeface="PT Sans Narrow"/>
              <a:sym typeface="PT Sans Narrow"/>
            </a:endParaRPr>
          </a:p>
        </p:txBody>
      </p:sp>
      <p:sp>
        <p:nvSpPr>
          <p:cNvPr id="127" name="Google Shape;127;p22"/>
          <p:cNvSpPr txBox="1"/>
          <p:nvPr/>
        </p:nvSpPr>
        <p:spPr>
          <a:xfrm>
            <a:off x="311700" y="1266325"/>
            <a:ext cx="8520600" cy="380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695D46"/>
                </a:solidFill>
                <a:latin typeface="Open Sans"/>
                <a:ea typeface="Open Sans"/>
                <a:cs typeface="Open Sans"/>
                <a:sym typeface="Open Sans"/>
              </a:rPr>
              <a:t>Weights - The “amount of say” the input has. The higher the weight the more important the input.</a:t>
            </a:r>
            <a:endParaRPr sz="1600">
              <a:solidFill>
                <a:srgbClr val="695D46"/>
              </a:solidFill>
              <a:latin typeface="Open Sans"/>
              <a:ea typeface="Open Sans"/>
              <a:cs typeface="Open Sans"/>
              <a:sym typeface="Open Sans"/>
            </a:endParaRPr>
          </a:p>
          <a:p>
            <a:pPr marL="0" lvl="0" indent="0" algn="l" rtl="0">
              <a:lnSpc>
                <a:spcPct val="115000"/>
              </a:lnSpc>
              <a:spcBef>
                <a:spcPts val="1600"/>
              </a:spcBef>
              <a:spcAft>
                <a:spcPts val="0"/>
              </a:spcAft>
              <a:buNone/>
            </a:pPr>
            <a:r>
              <a:rPr lang="en" sz="1600">
                <a:solidFill>
                  <a:srgbClr val="695D46"/>
                </a:solidFill>
                <a:latin typeface="Open Sans"/>
                <a:ea typeface="Open Sans"/>
                <a:cs typeface="Open Sans"/>
                <a:sym typeface="Open Sans"/>
              </a:rPr>
              <a:t>Bias - Each neuron has its own bias.</a:t>
            </a:r>
            <a:endParaRPr sz="1600">
              <a:solidFill>
                <a:srgbClr val="695D46"/>
              </a:solidFill>
              <a:latin typeface="Open Sans"/>
              <a:ea typeface="Open Sans"/>
              <a:cs typeface="Open Sans"/>
              <a:sym typeface="Open Sans"/>
            </a:endParaRPr>
          </a:p>
          <a:p>
            <a:pPr marL="0" lvl="0" indent="0" algn="l" rtl="0">
              <a:lnSpc>
                <a:spcPct val="115000"/>
              </a:lnSpc>
              <a:spcBef>
                <a:spcPts val="1600"/>
              </a:spcBef>
              <a:spcAft>
                <a:spcPts val="0"/>
              </a:spcAft>
              <a:buNone/>
            </a:pPr>
            <a:r>
              <a:rPr lang="en" sz="1600">
                <a:solidFill>
                  <a:srgbClr val="695D46"/>
                </a:solidFill>
                <a:latin typeface="Open Sans"/>
                <a:ea typeface="Open Sans"/>
                <a:cs typeface="Open Sans"/>
                <a:sym typeface="Open Sans"/>
              </a:rPr>
              <a:t>Activation Function - A function which will decide whether the neuron is “active” or not.</a:t>
            </a:r>
            <a:endParaRPr sz="1600">
              <a:solidFill>
                <a:srgbClr val="695D46"/>
              </a:solidFill>
              <a:latin typeface="Open Sans"/>
              <a:ea typeface="Open Sans"/>
              <a:cs typeface="Open Sans"/>
              <a:sym typeface="Open Sans"/>
            </a:endParaRPr>
          </a:p>
          <a:p>
            <a:pPr marL="0" lvl="0" indent="0" algn="l" rtl="0">
              <a:lnSpc>
                <a:spcPct val="115000"/>
              </a:lnSpc>
              <a:spcBef>
                <a:spcPts val="1600"/>
              </a:spcBef>
              <a:spcAft>
                <a:spcPts val="1600"/>
              </a:spcAft>
              <a:buNone/>
            </a:pPr>
            <a:r>
              <a:rPr lang="en" sz="1600">
                <a:solidFill>
                  <a:srgbClr val="695D46"/>
                </a:solidFill>
                <a:latin typeface="Open Sans"/>
                <a:ea typeface="Open Sans"/>
                <a:cs typeface="Open Sans"/>
                <a:sym typeface="Open Sans"/>
              </a:rPr>
              <a:t>Each feature will be multiplied by its own weight, then a bias function will be added to it ( Like linear regression y = mx+b). The result will then pass through an activation function. Collectively all the neurons will do this, each of them modifying the weights and biases with the goal of reducing the value of the loss function.</a:t>
            </a:r>
            <a:endParaRPr sz="1600">
              <a:solidFill>
                <a:srgbClr val="695D46"/>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p:nvPr/>
        </p:nvSpPr>
        <p:spPr>
          <a:xfrm>
            <a:off x="311700" y="23410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EF6C00"/>
                </a:solidFill>
                <a:latin typeface="PT Sans Narrow"/>
                <a:ea typeface="PT Sans Narrow"/>
                <a:cs typeface="PT Sans Narrow"/>
                <a:sym typeface="PT Sans Narrow"/>
              </a:rPr>
              <a:t>How it works? (Forward &amp; Back Propagation)</a:t>
            </a:r>
            <a:endParaRPr sz="3600" b="1">
              <a:solidFill>
                <a:srgbClr val="EF6C00"/>
              </a:solidFill>
              <a:latin typeface="PT Sans Narrow"/>
              <a:ea typeface="PT Sans Narrow"/>
              <a:cs typeface="PT Sans Narrow"/>
              <a:sym typeface="PT Sans Narrow"/>
            </a:endParaRPr>
          </a:p>
        </p:txBody>
      </p:sp>
      <p:sp>
        <p:nvSpPr>
          <p:cNvPr id="133" name="Google Shape;133;p23"/>
          <p:cNvSpPr txBox="1"/>
          <p:nvPr/>
        </p:nvSpPr>
        <p:spPr>
          <a:xfrm>
            <a:off x="259200" y="806800"/>
            <a:ext cx="8520600" cy="399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695D46"/>
                </a:solidFill>
                <a:latin typeface="Open Sans"/>
                <a:ea typeface="Open Sans"/>
                <a:cs typeface="Open Sans"/>
                <a:sym typeface="Open Sans"/>
              </a:rPr>
              <a:t>Forward Propagation </a:t>
            </a:r>
            <a:endParaRPr sz="1800" b="1">
              <a:solidFill>
                <a:srgbClr val="695D46"/>
              </a:solidFill>
              <a:latin typeface="Open Sans"/>
              <a:ea typeface="Open Sans"/>
              <a:cs typeface="Open Sans"/>
              <a:sym typeface="Open Sans"/>
            </a:endParaRPr>
          </a:p>
          <a:p>
            <a:pPr marL="457200" lvl="0" indent="-342900" algn="l" rtl="0">
              <a:lnSpc>
                <a:spcPct val="115000"/>
              </a:lnSpc>
              <a:spcBef>
                <a:spcPts val="160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The weights and biases of each neuron is randomly determined.</a:t>
            </a:r>
            <a:endParaRPr sz="1800">
              <a:solidFill>
                <a:srgbClr val="695D46"/>
              </a:solidFill>
              <a:latin typeface="Open Sans"/>
              <a:ea typeface="Open Sans"/>
              <a:cs typeface="Open Sans"/>
              <a:sym typeface="Open Sans"/>
            </a:endParaRPr>
          </a:p>
          <a:p>
            <a:pPr marL="457200" lvl="0" indent="-342900" algn="l" rtl="0">
              <a:lnSpc>
                <a:spcPct val="115000"/>
              </a:lnSpc>
              <a:spcBef>
                <a:spcPts val="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The whole dataset is fed into the neural network.</a:t>
            </a:r>
            <a:endParaRPr sz="1800">
              <a:solidFill>
                <a:srgbClr val="695D46"/>
              </a:solidFill>
              <a:latin typeface="Open Sans"/>
              <a:ea typeface="Open Sans"/>
              <a:cs typeface="Open Sans"/>
              <a:sym typeface="Open Sans"/>
            </a:endParaRPr>
          </a:p>
          <a:p>
            <a:pPr marL="457200" lvl="0" indent="-342900" algn="l" rtl="0">
              <a:lnSpc>
                <a:spcPct val="115000"/>
              </a:lnSpc>
              <a:spcBef>
                <a:spcPts val="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Everytime a data is fed a prediction is made.</a:t>
            </a:r>
            <a:endParaRPr sz="1800">
              <a:solidFill>
                <a:srgbClr val="695D46"/>
              </a:solidFill>
              <a:latin typeface="Open Sans"/>
              <a:ea typeface="Open Sans"/>
              <a:cs typeface="Open Sans"/>
              <a:sym typeface="Open Sans"/>
            </a:endParaRPr>
          </a:p>
          <a:p>
            <a:pPr marL="457200" lvl="0" indent="-342900" algn="l" rtl="0">
              <a:lnSpc>
                <a:spcPct val="115000"/>
              </a:lnSpc>
              <a:spcBef>
                <a:spcPts val="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The prediction is used to calculate the value of the loss function.</a:t>
            </a:r>
            <a:endParaRPr sz="1800">
              <a:solidFill>
                <a:srgbClr val="695D46"/>
              </a:solidFill>
              <a:latin typeface="Open Sans"/>
              <a:ea typeface="Open Sans"/>
              <a:cs typeface="Open Sans"/>
              <a:sym typeface="Open Sans"/>
            </a:endParaRPr>
          </a:p>
          <a:p>
            <a:pPr marL="0" lvl="0" indent="0" algn="l" rtl="0">
              <a:lnSpc>
                <a:spcPct val="115000"/>
              </a:lnSpc>
              <a:spcBef>
                <a:spcPts val="1600"/>
              </a:spcBef>
              <a:spcAft>
                <a:spcPts val="0"/>
              </a:spcAft>
              <a:buNone/>
            </a:pPr>
            <a:r>
              <a:rPr lang="en" sz="1800" b="1">
                <a:solidFill>
                  <a:srgbClr val="695D46"/>
                </a:solidFill>
                <a:latin typeface="Open Sans"/>
                <a:ea typeface="Open Sans"/>
                <a:cs typeface="Open Sans"/>
                <a:sym typeface="Open Sans"/>
              </a:rPr>
              <a:t>Back Propagation</a:t>
            </a:r>
            <a:endParaRPr sz="1800" b="1">
              <a:solidFill>
                <a:srgbClr val="695D46"/>
              </a:solidFill>
              <a:latin typeface="Open Sans"/>
              <a:ea typeface="Open Sans"/>
              <a:cs typeface="Open Sans"/>
              <a:sym typeface="Open Sans"/>
            </a:endParaRPr>
          </a:p>
          <a:p>
            <a:pPr marL="457200" lvl="0" indent="-342900" algn="l" rtl="0">
              <a:lnSpc>
                <a:spcPct val="115000"/>
              </a:lnSpc>
              <a:spcBef>
                <a:spcPts val="160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The weights and biases of the neural network are adjusted, from the output layer towards the input layer.</a:t>
            </a:r>
            <a:endParaRPr sz="1800">
              <a:solidFill>
                <a:srgbClr val="695D46"/>
              </a:solidFill>
              <a:latin typeface="Open Sans"/>
              <a:ea typeface="Open Sans"/>
              <a:cs typeface="Open Sans"/>
              <a:sym typeface="Open Sans"/>
            </a:endParaRPr>
          </a:p>
          <a:p>
            <a:pPr marL="0" lvl="0" indent="0" algn="l" rtl="0">
              <a:lnSpc>
                <a:spcPct val="115000"/>
              </a:lnSpc>
              <a:spcBef>
                <a:spcPts val="1600"/>
              </a:spcBef>
              <a:spcAft>
                <a:spcPts val="1600"/>
              </a:spcAft>
              <a:buNone/>
            </a:pPr>
            <a:r>
              <a:rPr lang="en" sz="1800">
                <a:solidFill>
                  <a:srgbClr val="695D46"/>
                </a:solidFill>
                <a:latin typeface="Open Sans"/>
                <a:ea typeface="Open Sans"/>
                <a:cs typeface="Open Sans"/>
                <a:sym typeface="Open Sans"/>
              </a:rPr>
              <a:t> A process of forward and back propagation for all the data is called an </a:t>
            </a:r>
            <a:r>
              <a:rPr lang="en" sz="1800" b="1">
                <a:solidFill>
                  <a:srgbClr val="695D46"/>
                </a:solidFill>
                <a:latin typeface="Open Sans"/>
                <a:ea typeface="Open Sans"/>
                <a:cs typeface="Open Sans"/>
                <a:sym typeface="Open Sans"/>
              </a:rPr>
              <a:t>Epoch</a:t>
            </a:r>
            <a:r>
              <a:rPr lang="en" sz="1800">
                <a:solidFill>
                  <a:srgbClr val="695D46"/>
                </a:solidFill>
                <a:latin typeface="Open Sans"/>
                <a:ea typeface="Open Sans"/>
                <a:cs typeface="Open Sans"/>
                <a:sym typeface="Open Sans"/>
              </a:rPr>
              <a:t>.</a:t>
            </a:r>
            <a:endParaRPr sz="1800">
              <a:solidFill>
                <a:srgbClr val="695D46"/>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Loss Function</a:t>
            </a:r>
            <a:endParaRPr/>
          </a:p>
        </p:txBody>
      </p:sp>
      <p:sp>
        <p:nvSpPr>
          <p:cNvPr id="139" name="Google Shape;139;p24"/>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A Loss Function is a measure that is used to measure the effectiveness of our machine learning model.</a:t>
            </a:r>
            <a:endParaRPr/>
          </a:p>
          <a:p>
            <a:pPr marL="0" lvl="0" indent="0" algn="l" rtl="0">
              <a:lnSpc>
                <a:spcPct val="115000"/>
              </a:lnSpc>
              <a:spcBef>
                <a:spcPts val="1600"/>
              </a:spcBef>
              <a:spcAft>
                <a:spcPts val="0"/>
              </a:spcAft>
              <a:buSzPts val="1800"/>
              <a:buNone/>
            </a:pPr>
            <a:r>
              <a:rPr lang="en"/>
              <a:t>In general, to measure the effectiveness of a machine learning model, the lower the loss function the better the model.</a:t>
            </a:r>
            <a:endParaRPr/>
          </a:p>
          <a:p>
            <a:pPr marL="0" lvl="0" indent="0" algn="l" rtl="0">
              <a:lnSpc>
                <a:spcPct val="115000"/>
              </a:lnSpc>
              <a:spcBef>
                <a:spcPts val="1600"/>
              </a:spcBef>
              <a:spcAft>
                <a:spcPts val="0"/>
              </a:spcAft>
              <a:buSzPts val="1800"/>
              <a:buNone/>
            </a:pPr>
            <a:r>
              <a:rPr lang="en"/>
              <a:t>Similar to any other machine learning algorithms, the goal of a neural network is to reduce the value of its loss function.</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Convolution Neural Networks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 Neural Networks </a:t>
            </a:r>
            <a:endParaRPr/>
          </a:p>
        </p:txBody>
      </p:sp>
      <p:sp>
        <p:nvSpPr>
          <p:cNvPr id="150" name="Google Shape;150;p2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For image recognition a classic ANN would not be suitable </a:t>
            </a:r>
            <a:endParaRPr/>
          </a:p>
          <a:p>
            <a:pPr marL="914400" lvl="1" indent="-317500" algn="l" rtl="0">
              <a:spcBef>
                <a:spcPts val="0"/>
              </a:spcBef>
              <a:spcAft>
                <a:spcPts val="0"/>
              </a:spcAft>
              <a:buSzPts val="1400"/>
              <a:buChar char="-"/>
            </a:pPr>
            <a:r>
              <a:rPr lang="en"/>
              <a:t>Pixels would be treated independently </a:t>
            </a:r>
            <a:endParaRPr/>
          </a:p>
          <a:p>
            <a:pPr marL="457200" lvl="0" indent="-342900" algn="l" rtl="0">
              <a:spcBef>
                <a:spcPts val="0"/>
              </a:spcBef>
              <a:spcAft>
                <a:spcPts val="0"/>
              </a:spcAft>
              <a:buSzPts val="1800"/>
              <a:buChar char="-"/>
            </a:pPr>
            <a:r>
              <a:rPr lang="en"/>
              <a:t>CNN builds filters which recognize features of image</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151" name="Google Shape;151;p26"/>
          <p:cNvSpPr txBox="1"/>
          <p:nvPr/>
        </p:nvSpPr>
        <p:spPr>
          <a:xfrm>
            <a:off x="2892125" y="4682925"/>
            <a:ext cx="6181800" cy="323100"/>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0"/>
              </a:spcBef>
              <a:spcAft>
                <a:spcPts val="0"/>
              </a:spcAft>
              <a:buClr>
                <a:schemeClr val="dk2"/>
              </a:buClr>
              <a:buSzPts val="900"/>
              <a:buFont typeface="Open Sans"/>
              <a:buChar char="-"/>
            </a:pPr>
            <a:r>
              <a:rPr lang="en" sz="900" u="sng">
                <a:solidFill>
                  <a:schemeClr val="accent5"/>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Simple explanation of convolutional neural network | Deep Learning Tutorial 23 (Tensorflow &amp; Python)</a:t>
            </a:r>
            <a:r>
              <a:rPr lang="en" sz="900">
                <a:solidFill>
                  <a:schemeClr val="dk2"/>
                </a:solidFill>
                <a:latin typeface="Open Sans"/>
                <a:ea typeface="Open Sans"/>
                <a:cs typeface="Open Sans"/>
                <a:sym typeface="Open Sans"/>
              </a:rPr>
              <a:t> </a:t>
            </a:r>
            <a:endParaRPr sz="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 Neural Network</a:t>
            </a:r>
            <a:endParaRPr/>
          </a:p>
        </p:txBody>
      </p:sp>
      <p:sp>
        <p:nvSpPr>
          <p:cNvPr id="157" name="Google Shape;157;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8" name="Google Shape;158;p27"/>
          <p:cNvPicPr preferRelativeResize="0"/>
          <p:nvPr/>
        </p:nvPicPr>
        <p:blipFill rotWithShape="1">
          <a:blip r:embed="rId3">
            <a:alphaModFix/>
          </a:blip>
          <a:srcRect b="1341"/>
          <a:stretch/>
        </p:blipFill>
        <p:spPr>
          <a:xfrm>
            <a:off x="311700" y="1266325"/>
            <a:ext cx="5947351" cy="2916601"/>
          </a:xfrm>
          <a:prstGeom prst="rect">
            <a:avLst/>
          </a:prstGeom>
          <a:noFill/>
          <a:ln>
            <a:noFill/>
          </a:ln>
        </p:spPr>
      </p:pic>
      <p:sp>
        <p:nvSpPr>
          <p:cNvPr id="159" name="Google Shape;159;p27"/>
          <p:cNvSpPr txBox="1"/>
          <p:nvPr/>
        </p:nvSpPr>
        <p:spPr>
          <a:xfrm>
            <a:off x="2892125" y="4682925"/>
            <a:ext cx="6181800" cy="323100"/>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0"/>
              </a:spcBef>
              <a:spcAft>
                <a:spcPts val="0"/>
              </a:spcAft>
              <a:buClr>
                <a:schemeClr val="dk2"/>
              </a:buClr>
              <a:buSzPts val="900"/>
              <a:buFont typeface="Open Sans"/>
              <a:buChar char="-"/>
            </a:pPr>
            <a:r>
              <a:rPr lang="en" sz="900" u="sng">
                <a:solidFill>
                  <a:schemeClr val="accent5"/>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Simple explanation of convolutional neural network | Deep Learning Tutorial 23 (Tensorflow &amp; Python)</a:t>
            </a:r>
            <a:r>
              <a:rPr lang="en" sz="900">
                <a:solidFill>
                  <a:schemeClr val="dk2"/>
                </a:solidFill>
                <a:latin typeface="Open Sans"/>
                <a:ea typeface="Open Sans"/>
                <a:cs typeface="Open Sans"/>
                <a:sym typeface="Open Sans"/>
              </a:rPr>
              <a:t> </a:t>
            </a:r>
            <a:endParaRPr sz="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 Neural Network</a:t>
            </a:r>
            <a:endParaRPr/>
          </a:p>
        </p:txBody>
      </p:sp>
      <p:sp>
        <p:nvSpPr>
          <p:cNvPr id="165" name="Google Shape;165;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6" name="Google Shape;166;p28"/>
          <p:cNvPicPr preferRelativeResize="0"/>
          <p:nvPr/>
        </p:nvPicPr>
        <p:blipFill>
          <a:blip r:embed="rId3">
            <a:alphaModFix/>
          </a:blip>
          <a:stretch>
            <a:fillRect/>
          </a:stretch>
        </p:blipFill>
        <p:spPr>
          <a:xfrm>
            <a:off x="311700" y="1271200"/>
            <a:ext cx="6190548" cy="3302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 Neural Network</a:t>
            </a:r>
            <a:endParaRPr/>
          </a:p>
          <a:p>
            <a:pPr marL="0" lvl="0" indent="0" algn="l" rtl="0">
              <a:spcBef>
                <a:spcPts val="0"/>
              </a:spcBef>
              <a:spcAft>
                <a:spcPts val="0"/>
              </a:spcAft>
              <a:buNone/>
            </a:pPr>
            <a:endParaRPr/>
          </a:p>
        </p:txBody>
      </p:sp>
      <p:sp>
        <p:nvSpPr>
          <p:cNvPr id="172" name="Google Shape;172;p2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3" name="Google Shape;173;p29"/>
          <p:cNvPicPr preferRelativeResize="0"/>
          <p:nvPr/>
        </p:nvPicPr>
        <p:blipFill>
          <a:blip r:embed="rId3">
            <a:alphaModFix/>
          </a:blip>
          <a:stretch>
            <a:fillRect/>
          </a:stretch>
        </p:blipFill>
        <p:spPr>
          <a:xfrm>
            <a:off x="311700" y="1266313"/>
            <a:ext cx="8520601" cy="32087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 Neural Network</a:t>
            </a:r>
            <a:endParaRPr/>
          </a:p>
        </p:txBody>
      </p:sp>
      <p:sp>
        <p:nvSpPr>
          <p:cNvPr id="179" name="Google Shape;179;p3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0" name="Google Shape;180;p30"/>
          <p:cNvPicPr preferRelativeResize="0"/>
          <p:nvPr/>
        </p:nvPicPr>
        <p:blipFill>
          <a:blip r:embed="rId3">
            <a:alphaModFix/>
          </a:blip>
          <a:stretch>
            <a:fillRect/>
          </a:stretch>
        </p:blipFill>
        <p:spPr>
          <a:xfrm>
            <a:off x="311700" y="1266325"/>
            <a:ext cx="7156551" cy="3728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Benefits of CNN</a:t>
            </a:r>
            <a:endParaRPr/>
          </a:p>
        </p:txBody>
      </p:sp>
      <p:sp>
        <p:nvSpPr>
          <p:cNvPr id="186" name="Google Shape;186;p3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Connection sparsity (local patches of pixels) reduces overfitting **still not very clear</a:t>
            </a:r>
            <a:endParaRPr/>
          </a:p>
          <a:p>
            <a:pPr marL="457200" lvl="0" indent="-342900" algn="l" rtl="0">
              <a:spcBef>
                <a:spcPts val="0"/>
              </a:spcBef>
              <a:spcAft>
                <a:spcPts val="0"/>
              </a:spcAft>
              <a:buSzPts val="1800"/>
              <a:buChar char="-"/>
            </a:pPr>
            <a:r>
              <a:rPr lang="en"/>
              <a:t>Conv + Pooling gives location invariant feature detection ( recognize features regardless of location)</a:t>
            </a:r>
            <a:endParaRPr/>
          </a:p>
          <a:p>
            <a:pPr marL="457200" lvl="0" indent="-342900" algn="l" rtl="0">
              <a:spcBef>
                <a:spcPts val="0"/>
              </a:spcBef>
              <a:spcAft>
                <a:spcPts val="0"/>
              </a:spcAft>
              <a:buSzPts val="1800"/>
              <a:buChar char="-"/>
            </a:pPr>
            <a:r>
              <a:rPr lang="en"/>
              <a:t>Parameter sharing - learn parameters for a feature can be share throughout image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0">
                <a:solidFill>
                  <a:schemeClr val="dk2"/>
                </a:solidFill>
                <a:latin typeface="Open Sans"/>
                <a:ea typeface="Open Sans"/>
                <a:cs typeface="Open Sans"/>
                <a:sym typeface="Open Sans"/>
              </a:rPr>
              <a:t>Tentative Schedule</a:t>
            </a:r>
            <a:endParaRPr/>
          </a:p>
        </p:txBody>
      </p:sp>
      <p:sp>
        <p:nvSpPr>
          <p:cNvPr id="72" name="Google Shape;72;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Introduction to Computer Vision </a:t>
            </a:r>
            <a:endParaRPr/>
          </a:p>
          <a:p>
            <a:pPr marL="457200" lvl="0" indent="-342900" algn="l" rtl="0">
              <a:spcBef>
                <a:spcPts val="0"/>
              </a:spcBef>
              <a:spcAft>
                <a:spcPts val="0"/>
              </a:spcAft>
              <a:buSzPts val="1800"/>
              <a:buChar char="-"/>
            </a:pPr>
            <a:r>
              <a:rPr lang="en"/>
              <a:t>Theory of Neural Networks</a:t>
            </a:r>
            <a:endParaRPr/>
          </a:p>
          <a:p>
            <a:pPr marL="457200" lvl="0" indent="-342900" algn="l" rtl="0">
              <a:spcBef>
                <a:spcPts val="0"/>
              </a:spcBef>
              <a:spcAft>
                <a:spcPts val="0"/>
              </a:spcAft>
              <a:buSzPts val="1800"/>
              <a:buChar char="-"/>
            </a:pPr>
            <a:r>
              <a:rPr lang="en"/>
              <a:t>Building a Neural Network in Keras</a:t>
            </a:r>
            <a:endParaRPr/>
          </a:p>
          <a:p>
            <a:pPr marL="457200" lvl="0" indent="-342900" algn="l" rtl="0">
              <a:spcBef>
                <a:spcPts val="0"/>
              </a:spcBef>
              <a:spcAft>
                <a:spcPts val="0"/>
              </a:spcAft>
              <a:buSzPts val="1800"/>
              <a:buChar char="-"/>
            </a:pPr>
            <a:r>
              <a:rPr lang="en"/>
              <a:t>Introduction to CNN</a:t>
            </a:r>
            <a:endParaRPr/>
          </a:p>
          <a:p>
            <a:pPr marL="457200" lvl="0" indent="-342900" algn="l" rtl="0">
              <a:spcBef>
                <a:spcPts val="0"/>
              </a:spcBef>
              <a:spcAft>
                <a:spcPts val="0"/>
              </a:spcAft>
              <a:buSzPts val="1800"/>
              <a:buChar char="-"/>
            </a:pPr>
            <a:r>
              <a:rPr lang="en"/>
              <a:t>Building a CNN in Keras </a:t>
            </a:r>
            <a:endParaRPr/>
          </a:p>
          <a:p>
            <a:pPr marL="457200" lvl="0" indent="-342900" algn="l" rtl="0">
              <a:spcBef>
                <a:spcPts val="0"/>
              </a:spcBef>
              <a:spcAft>
                <a:spcPts val="0"/>
              </a:spcAft>
              <a:buSzPts val="1800"/>
              <a:buChar char="-"/>
            </a:pPr>
            <a:r>
              <a:rPr lang="en"/>
              <a:t>Introduction to YOLOv5 </a:t>
            </a:r>
            <a:endParaRPr/>
          </a:p>
          <a:p>
            <a:pPr marL="457200" lvl="0" indent="-342900" algn="l" rtl="0">
              <a:spcBef>
                <a:spcPts val="0"/>
              </a:spcBef>
              <a:spcAft>
                <a:spcPts val="0"/>
              </a:spcAft>
              <a:buSzPts val="1800"/>
              <a:buChar char="-"/>
            </a:pPr>
            <a:r>
              <a:rPr lang="en"/>
              <a:t>Using a pre-trained YOLOv5 model</a:t>
            </a:r>
            <a:endParaRPr/>
          </a:p>
          <a:p>
            <a:pPr marL="457200" lvl="0" indent="-342900" algn="l" rtl="0">
              <a:spcBef>
                <a:spcPts val="0"/>
              </a:spcBef>
              <a:spcAft>
                <a:spcPts val="0"/>
              </a:spcAft>
              <a:buSzPts val="1800"/>
              <a:buChar char="-"/>
            </a:pPr>
            <a:r>
              <a:rPr lang="en"/>
              <a:t>Building a custom YOLOv5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MNIST Dataset </a:t>
            </a:r>
            <a:endParaRPr/>
          </a:p>
        </p:txBody>
      </p:sp>
      <p:sp>
        <p:nvSpPr>
          <p:cNvPr id="192" name="Google Shape;192;p3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By Yann Lecun ( 1998 )  </a:t>
            </a:r>
            <a:endParaRPr/>
          </a:p>
          <a:p>
            <a:pPr marL="457200" lvl="0" indent="-342900" algn="l" rtl="0">
              <a:spcBef>
                <a:spcPts val="0"/>
              </a:spcBef>
              <a:spcAft>
                <a:spcPts val="0"/>
              </a:spcAft>
              <a:buSzPts val="1800"/>
              <a:buChar char="-"/>
            </a:pPr>
            <a:r>
              <a:rPr lang="en" u="sng">
                <a:solidFill>
                  <a:schemeClr val="hlink"/>
                </a:solidFill>
                <a:hlinkClick r:id="rId3"/>
              </a:rPr>
              <a:t>MNIST handwritten digit database, Yann LeCun, Corinna Cortes and Chris Burges</a:t>
            </a:r>
            <a:r>
              <a:rPr lang="en"/>
              <a:t> </a:t>
            </a:r>
            <a:endParaRPr/>
          </a:p>
          <a:p>
            <a:pPr marL="457200" lvl="0" indent="-342900" algn="l" rtl="0">
              <a:spcBef>
                <a:spcPts val="0"/>
              </a:spcBef>
              <a:spcAft>
                <a:spcPts val="0"/>
              </a:spcAft>
              <a:buSzPts val="1800"/>
              <a:buChar char="-"/>
            </a:pPr>
            <a:r>
              <a:rPr lang="en"/>
              <a:t>28 x 28 pixels  = </a:t>
            </a:r>
            <a:r>
              <a:rPr lang="en">
                <a:solidFill>
                  <a:srgbClr val="202124"/>
                </a:solidFill>
                <a:highlight>
                  <a:srgbClr val="FFFFFF"/>
                </a:highlight>
              </a:rPr>
              <a:t>784 values</a:t>
            </a:r>
            <a:endParaRPr>
              <a:solidFill>
                <a:srgbClr val="202124"/>
              </a:solidFill>
              <a:highlight>
                <a:srgbClr val="FFFFFF"/>
              </a:highlight>
            </a:endParaRPr>
          </a:p>
          <a:p>
            <a:pPr marL="457200" lvl="0" indent="-342900" algn="l" rtl="0">
              <a:spcBef>
                <a:spcPts val="0"/>
              </a:spcBef>
              <a:spcAft>
                <a:spcPts val="0"/>
              </a:spcAft>
              <a:buClr>
                <a:srgbClr val="202124"/>
              </a:buClr>
              <a:buSzPts val="1800"/>
              <a:buChar char="-"/>
            </a:pPr>
            <a:r>
              <a:rPr lang="en">
                <a:solidFill>
                  <a:srgbClr val="202124"/>
                </a:solidFill>
                <a:highlight>
                  <a:srgbClr val="FFFFFF"/>
                </a:highlight>
              </a:rPr>
              <a:t>Gray scale values 0-255</a:t>
            </a:r>
            <a:endParaRPr>
              <a:solidFill>
                <a:srgbClr val="202124"/>
              </a:solidFill>
              <a:highlight>
                <a:srgbClr val="FFFFFF"/>
              </a:highlight>
            </a:endParaRPr>
          </a:p>
          <a:p>
            <a:pPr marL="457200" lvl="0" indent="-342900" algn="l" rtl="0">
              <a:spcBef>
                <a:spcPts val="0"/>
              </a:spcBef>
              <a:spcAft>
                <a:spcPts val="0"/>
              </a:spcAft>
              <a:buClr>
                <a:srgbClr val="202124"/>
              </a:buClr>
              <a:buSzPts val="1800"/>
              <a:buChar char="-"/>
            </a:pPr>
            <a:r>
              <a:rPr lang="en">
                <a:solidFill>
                  <a:srgbClr val="202124"/>
                </a:solidFill>
                <a:highlight>
                  <a:srgbClr val="FFFFFF"/>
                </a:highlight>
              </a:rPr>
              <a:t>0 means background (white), 255 means foreground (black).</a:t>
            </a:r>
            <a:endParaRPr/>
          </a:p>
          <a:p>
            <a:pPr marL="457200" lvl="0" indent="0" algn="l" rtl="0">
              <a:spcBef>
                <a:spcPts val="1200"/>
              </a:spcBef>
              <a:spcAft>
                <a:spcPts val="1200"/>
              </a:spcAft>
              <a:buNone/>
            </a:pPr>
            <a:endParaRPr>
              <a:solidFill>
                <a:srgbClr val="202124"/>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Keras Layers explanation</a:t>
            </a:r>
            <a:endParaRPr/>
          </a:p>
        </p:txBody>
      </p:sp>
      <p:sp>
        <p:nvSpPr>
          <p:cNvPr id="198" name="Google Shape;198;p3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Conv2D - Run through the image and obtain features from image</a:t>
            </a:r>
            <a:endParaRPr/>
          </a:p>
          <a:p>
            <a:pPr marL="0" lvl="0" indent="0" algn="l" rtl="0">
              <a:spcBef>
                <a:spcPts val="1200"/>
              </a:spcBef>
              <a:spcAft>
                <a:spcPts val="0"/>
              </a:spcAft>
              <a:buNone/>
            </a:pPr>
            <a:r>
              <a:rPr lang="en"/>
              <a:t>Maxpool- Obtain the maximum value from the Conv2 kernel </a:t>
            </a:r>
            <a:endParaRPr/>
          </a:p>
          <a:p>
            <a:pPr marL="0" lvl="0" indent="0" algn="l" rtl="0">
              <a:spcBef>
                <a:spcPts val="1200"/>
              </a:spcBef>
              <a:spcAft>
                <a:spcPts val="0"/>
              </a:spcAft>
              <a:buNone/>
            </a:pPr>
            <a:r>
              <a:rPr lang="en"/>
              <a:t>Dropout - input to the dropout layer is set to zero for training. This is done to reduce overfitting</a:t>
            </a:r>
            <a:endParaRPr/>
          </a:p>
          <a:p>
            <a:pPr marL="0" lvl="0" indent="0" algn="l" rtl="0">
              <a:spcBef>
                <a:spcPts val="1200"/>
              </a:spcBef>
              <a:spcAft>
                <a:spcPts val="0"/>
              </a:spcAft>
              <a:buNone/>
            </a:pPr>
            <a:r>
              <a:rPr lang="en"/>
              <a:t>Activation Function - Function attached to each neuron in the network, and determines whether it should be activated (“fired”) or not.</a:t>
            </a:r>
            <a:endParaRPr/>
          </a:p>
          <a:p>
            <a:pPr marL="0" lvl="0" indent="0" algn="l" rtl="0">
              <a:spcBef>
                <a:spcPts val="1200"/>
              </a:spcBef>
              <a:spcAft>
                <a:spcPts val="0"/>
              </a:spcAft>
              <a:buNone/>
            </a:pPr>
            <a:r>
              <a:rPr lang="en"/>
              <a:t>Flatten - Makes data into 1 dimension</a:t>
            </a:r>
            <a:endParaRPr/>
          </a:p>
          <a:p>
            <a:pPr marL="0" lvl="0" indent="0" algn="l" rtl="0">
              <a:spcBef>
                <a:spcPts val="1200"/>
              </a:spcBef>
              <a:spcAft>
                <a:spcPts val="0"/>
              </a:spcAft>
              <a:buNone/>
            </a:pPr>
            <a:r>
              <a:rPr lang="en"/>
              <a:t>Dense - Fully connected layers of neural network</a:t>
            </a:r>
            <a:endParaRPr/>
          </a:p>
          <a:p>
            <a:pPr marL="0" lvl="0" indent="0" algn="l" rtl="0">
              <a:spcBef>
                <a:spcPts val="1200"/>
              </a:spcBef>
              <a:spcAft>
                <a:spcPts val="0"/>
              </a:spcAft>
              <a:buNone/>
            </a:pPr>
            <a:endParaRPr/>
          </a:p>
          <a:p>
            <a:pPr marL="0" lvl="0" indent="0" algn="l" rtl="0">
              <a:spcBef>
                <a:spcPts val="1200"/>
              </a:spcBef>
              <a:spcAft>
                <a:spcPts val="0"/>
              </a:spcAft>
              <a:buNone/>
            </a:pPr>
            <a:r>
              <a:rPr lang="en" u="sng">
                <a:solidFill>
                  <a:schemeClr val="hlink"/>
                </a:solidFill>
                <a:hlinkClick r:id="rId3"/>
              </a:rPr>
              <a:t>Computer vision with keras - YouTube</a:t>
            </a:r>
            <a:r>
              <a:rPr lang="en"/>
              <a:t> </a:t>
            </a:r>
            <a:endParaRPr/>
          </a:p>
          <a:p>
            <a:pPr marL="0" lvl="0" indent="0" algn="l" rtl="0">
              <a:spcBef>
                <a:spcPts val="1200"/>
              </a:spcBef>
              <a:spcAft>
                <a:spcPts val="1200"/>
              </a:spcAft>
              <a:buNone/>
            </a:pPr>
            <a:endParaRPr/>
          </a:p>
        </p:txBody>
      </p:sp>
      <p:sp>
        <p:nvSpPr>
          <p:cNvPr id="199" name="Google Shape;199;p33"/>
          <p:cNvSpPr txBox="1"/>
          <p:nvPr/>
        </p:nvSpPr>
        <p:spPr>
          <a:xfrm>
            <a:off x="915000" y="4682925"/>
            <a:ext cx="8229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4"/>
              </a:rPr>
              <a:t>Convolutional Neural Networks Explained — How To Successfully Classify Images in Python | by Saul Dobilas | Towards Data Science</a:t>
            </a:r>
            <a:r>
              <a:rPr lang="en" sz="900"/>
              <a:t> </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YOLO</a:t>
            </a:r>
            <a:endParaRPr/>
          </a:p>
          <a:p>
            <a:pPr marL="0" lvl="0" indent="0" algn="ctr" rtl="0">
              <a:spcBef>
                <a:spcPts val="0"/>
              </a:spcBef>
              <a:spcAft>
                <a:spcPts val="0"/>
              </a:spcAft>
              <a:buNone/>
            </a:pPr>
            <a:r>
              <a:rPr lang="en"/>
              <a:t>( You Only Look Once )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YOLO Brief History &amp; Controversy ?</a:t>
            </a:r>
            <a:endParaRPr/>
          </a:p>
        </p:txBody>
      </p:sp>
      <p:sp>
        <p:nvSpPr>
          <p:cNvPr id="210" name="Google Shape;210;p3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You Only Look Once</a:t>
            </a:r>
            <a:endParaRPr/>
          </a:p>
          <a:p>
            <a:pPr marL="457200" lvl="0" indent="-342900" algn="l" rtl="0">
              <a:spcBef>
                <a:spcPts val="0"/>
              </a:spcBef>
              <a:spcAft>
                <a:spcPts val="0"/>
              </a:spcAft>
              <a:buSzPts val="1800"/>
              <a:buChar char="-"/>
            </a:pPr>
            <a:r>
              <a:rPr lang="en"/>
              <a:t>Researched mainly by Joseph Redmond up to YOLOv3 . </a:t>
            </a:r>
            <a:endParaRPr/>
          </a:p>
          <a:p>
            <a:pPr marL="457200" lvl="0" indent="-342900" algn="l" rtl="0">
              <a:spcBef>
                <a:spcPts val="0"/>
              </a:spcBef>
              <a:spcAft>
                <a:spcPts val="0"/>
              </a:spcAft>
              <a:buSzPts val="1800"/>
              <a:buChar char="-"/>
            </a:pPr>
            <a:r>
              <a:rPr lang="en"/>
              <a:t>Joseph Redmond quits due to ethical concerns </a:t>
            </a:r>
            <a:endParaRPr/>
          </a:p>
          <a:p>
            <a:pPr marL="457200" lvl="0" indent="-342900" algn="l" rtl="0">
              <a:spcBef>
                <a:spcPts val="0"/>
              </a:spcBef>
              <a:spcAft>
                <a:spcPts val="0"/>
              </a:spcAft>
              <a:buSzPts val="1800"/>
              <a:buChar char="-"/>
            </a:pPr>
            <a:r>
              <a:rPr lang="en"/>
              <a:t>YOLOv4 &amp; above forked from YOLOv3 and further developed</a:t>
            </a:r>
            <a:endParaRPr/>
          </a:p>
          <a:p>
            <a:pPr marL="457200" lvl="0" indent="-342900" algn="l" rtl="0">
              <a:spcBef>
                <a:spcPts val="0"/>
              </a:spcBef>
              <a:spcAft>
                <a:spcPts val="0"/>
              </a:spcAft>
              <a:buSzPts val="1800"/>
              <a:buChar char="-"/>
            </a:pPr>
            <a:r>
              <a:rPr lang="en"/>
              <a:t>Glenn Jocher (Ultralytics) released YOLOv5</a:t>
            </a:r>
            <a:endParaRPr/>
          </a:p>
          <a:p>
            <a:pPr marL="914400" lvl="1" indent="-342900" algn="l" rtl="0">
              <a:spcBef>
                <a:spcPts val="0"/>
              </a:spcBef>
              <a:spcAft>
                <a:spcPts val="0"/>
              </a:spcAft>
              <a:buSzPts val="1800"/>
              <a:buChar char="-"/>
            </a:pPr>
            <a:r>
              <a:rPr lang="en" sz="1800"/>
              <a:t>Build on top of Pytorch not Darknet framework </a:t>
            </a:r>
            <a:endParaRPr/>
          </a:p>
        </p:txBody>
      </p:sp>
      <p:pic>
        <p:nvPicPr>
          <p:cNvPr id="211" name="Google Shape;211;p35"/>
          <p:cNvPicPr preferRelativeResize="0"/>
          <p:nvPr/>
        </p:nvPicPr>
        <p:blipFill>
          <a:blip r:embed="rId3">
            <a:alphaModFix/>
          </a:blip>
          <a:stretch>
            <a:fillRect/>
          </a:stretch>
        </p:blipFill>
        <p:spPr>
          <a:xfrm>
            <a:off x="6712650" y="644860"/>
            <a:ext cx="2119650" cy="1565266"/>
          </a:xfrm>
          <a:prstGeom prst="rect">
            <a:avLst/>
          </a:prstGeom>
          <a:noFill/>
          <a:ln>
            <a:noFill/>
          </a:ln>
        </p:spPr>
      </p:pic>
      <p:sp>
        <p:nvSpPr>
          <p:cNvPr id="212" name="Google Shape;212;p35"/>
          <p:cNvSpPr txBox="1"/>
          <p:nvPr/>
        </p:nvSpPr>
        <p:spPr>
          <a:xfrm>
            <a:off x="6144000" y="4764050"/>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u="sng">
                <a:solidFill>
                  <a:schemeClr val="hlink"/>
                </a:solidFill>
                <a:hlinkClick r:id="rId4"/>
              </a:rPr>
              <a:t>How computers learn to recognize objects instantly | Joseph Redmon</a:t>
            </a:r>
            <a:r>
              <a:rPr lang="en" sz="700"/>
              <a:t> </a:t>
            </a:r>
            <a:endParaRPr sz="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YOLO - How It Works</a:t>
            </a:r>
            <a:endParaRPr/>
          </a:p>
        </p:txBody>
      </p:sp>
      <p:sp>
        <p:nvSpPr>
          <p:cNvPr id="218" name="Google Shape;218;p36"/>
          <p:cNvSpPr txBox="1">
            <a:spLocks noGrp="1"/>
          </p:cNvSpPr>
          <p:nvPr>
            <p:ph type="body" idx="1"/>
          </p:nvPr>
        </p:nvSpPr>
        <p:spPr>
          <a:xfrm>
            <a:off x="1023875" y="1033725"/>
            <a:ext cx="2121900" cy="3963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1200"/>
              </a:spcAft>
              <a:buNone/>
            </a:pPr>
            <a:r>
              <a:rPr lang="en"/>
              <a:t>CNN - Sliding window</a:t>
            </a:r>
            <a:endParaRPr/>
          </a:p>
        </p:txBody>
      </p:sp>
      <p:pic>
        <p:nvPicPr>
          <p:cNvPr id="219" name="Google Shape;219;p36"/>
          <p:cNvPicPr preferRelativeResize="0"/>
          <p:nvPr/>
        </p:nvPicPr>
        <p:blipFill>
          <a:blip r:embed="rId3">
            <a:alphaModFix/>
          </a:blip>
          <a:stretch>
            <a:fillRect/>
          </a:stretch>
        </p:blipFill>
        <p:spPr>
          <a:xfrm>
            <a:off x="944750" y="1430024"/>
            <a:ext cx="2280150" cy="3357877"/>
          </a:xfrm>
          <a:prstGeom prst="rect">
            <a:avLst/>
          </a:prstGeom>
          <a:noFill/>
          <a:ln>
            <a:noFill/>
          </a:ln>
        </p:spPr>
      </p:pic>
      <p:pic>
        <p:nvPicPr>
          <p:cNvPr id="220" name="Google Shape;220;p36"/>
          <p:cNvPicPr preferRelativeResize="0"/>
          <p:nvPr/>
        </p:nvPicPr>
        <p:blipFill>
          <a:blip r:embed="rId4">
            <a:alphaModFix/>
          </a:blip>
          <a:stretch>
            <a:fillRect/>
          </a:stretch>
        </p:blipFill>
        <p:spPr>
          <a:xfrm>
            <a:off x="4282575" y="1887225"/>
            <a:ext cx="4762500" cy="2676525"/>
          </a:xfrm>
          <a:prstGeom prst="rect">
            <a:avLst/>
          </a:prstGeom>
          <a:noFill/>
          <a:ln>
            <a:noFill/>
          </a:ln>
        </p:spPr>
      </p:pic>
      <p:sp>
        <p:nvSpPr>
          <p:cNvPr id="221" name="Google Shape;221;p36"/>
          <p:cNvSpPr txBox="1">
            <a:spLocks noGrp="1"/>
          </p:cNvSpPr>
          <p:nvPr>
            <p:ph type="body" idx="1"/>
          </p:nvPr>
        </p:nvSpPr>
        <p:spPr>
          <a:xfrm>
            <a:off x="5785650" y="1033725"/>
            <a:ext cx="2121900" cy="3963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1200"/>
              </a:spcAft>
              <a:buNone/>
            </a:pPr>
            <a:r>
              <a:rPr lang="en"/>
              <a:t>YOLO - Sliding window</a:t>
            </a:r>
            <a:endParaRPr/>
          </a:p>
        </p:txBody>
      </p:sp>
      <p:sp>
        <p:nvSpPr>
          <p:cNvPr id="222" name="Google Shape;222;p36"/>
          <p:cNvSpPr txBox="1"/>
          <p:nvPr/>
        </p:nvSpPr>
        <p:spPr>
          <a:xfrm>
            <a:off x="6045075" y="4563750"/>
            <a:ext cx="3000000" cy="2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 u="sng">
                <a:solidFill>
                  <a:schemeClr val="hlink"/>
                </a:solidFill>
                <a:hlinkClick r:id="rId5"/>
              </a:rPr>
              <a:t>YOLO— Real-Time Object Detection. A simplified explanation of the… | by Prateek Karkare | AI Graduate | Medium</a:t>
            </a:r>
            <a:r>
              <a:rPr lang="en" sz="400"/>
              <a:t> </a:t>
            </a:r>
            <a:endParaRPr sz="400"/>
          </a:p>
        </p:txBody>
      </p:sp>
      <p:sp>
        <p:nvSpPr>
          <p:cNvPr id="223" name="Google Shape;223;p36"/>
          <p:cNvSpPr txBox="1"/>
          <p:nvPr/>
        </p:nvSpPr>
        <p:spPr>
          <a:xfrm>
            <a:off x="1222325" y="4787900"/>
            <a:ext cx="1725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u="sng">
                <a:solidFill>
                  <a:schemeClr val="hlink"/>
                </a:solidFill>
                <a:hlinkClick r:id="rId6"/>
              </a:rPr>
              <a:t>Sliding windows | Computer Vision</a:t>
            </a:r>
            <a:r>
              <a:rPr lang="en" sz="700"/>
              <a:t> </a:t>
            </a:r>
            <a:endParaRPr sz="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YOLOv5 Performance</a:t>
            </a:r>
            <a:endParaRPr/>
          </a:p>
        </p:txBody>
      </p:sp>
      <p:sp>
        <p:nvSpPr>
          <p:cNvPr id="229" name="Google Shape;229;p3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0" name="Google Shape;230;p37"/>
          <p:cNvPicPr preferRelativeResize="0"/>
          <p:nvPr/>
        </p:nvPicPr>
        <p:blipFill>
          <a:blip r:embed="rId3">
            <a:alphaModFix/>
          </a:blip>
          <a:stretch>
            <a:fillRect/>
          </a:stretch>
        </p:blipFill>
        <p:spPr>
          <a:xfrm>
            <a:off x="311700" y="1266325"/>
            <a:ext cx="6605399" cy="3302700"/>
          </a:xfrm>
          <a:prstGeom prst="rect">
            <a:avLst/>
          </a:prstGeom>
          <a:noFill/>
          <a:ln>
            <a:noFill/>
          </a:ln>
        </p:spPr>
      </p:pic>
      <p:sp>
        <p:nvSpPr>
          <p:cNvPr id="231" name="Google Shape;231;p37"/>
          <p:cNvSpPr txBox="1"/>
          <p:nvPr/>
        </p:nvSpPr>
        <p:spPr>
          <a:xfrm>
            <a:off x="311700" y="45690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https://github.com/ultralytics/yolov5</a:t>
            </a:r>
            <a:r>
              <a:rPr lang="en"/>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0555"/>
              <a:buFont typeface="Arial"/>
              <a:buNone/>
            </a:pPr>
            <a:r>
              <a:rPr lang="en"/>
              <a:t>How do we know if our model is good ?</a:t>
            </a:r>
            <a:endParaRPr/>
          </a:p>
          <a:p>
            <a:pPr marL="0" lvl="0" indent="0" algn="l" rtl="0">
              <a:spcBef>
                <a:spcPts val="0"/>
              </a:spcBef>
              <a:spcAft>
                <a:spcPts val="0"/>
              </a:spcAft>
              <a:buNone/>
            </a:pPr>
            <a:endParaRPr/>
          </a:p>
        </p:txBody>
      </p:sp>
      <p:sp>
        <p:nvSpPr>
          <p:cNvPr id="237" name="Google Shape;237;p38"/>
          <p:cNvSpPr txBox="1">
            <a:spLocks noGrp="1"/>
          </p:cNvSpPr>
          <p:nvPr>
            <p:ph type="body" idx="1"/>
          </p:nvPr>
        </p:nvSpPr>
        <p:spPr>
          <a:xfrm>
            <a:off x="311700" y="1152475"/>
            <a:ext cx="6015300" cy="3416400"/>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700"/>
              </a:spcBef>
              <a:spcAft>
                <a:spcPts val="0"/>
              </a:spcAft>
              <a:buSzPts val="1800"/>
              <a:buChar char="-"/>
            </a:pPr>
            <a:r>
              <a:rPr lang="en" sz="1250" b="1">
                <a:solidFill>
                  <a:srgbClr val="262626"/>
                </a:solidFill>
                <a:highlight>
                  <a:srgbClr val="FFFFFF"/>
                </a:highlight>
              </a:rPr>
              <a:t>Intersection over Union (IoU) (</a:t>
            </a:r>
            <a:r>
              <a:rPr lang="en" sz="1500">
                <a:solidFill>
                  <a:srgbClr val="262626"/>
                </a:solidFill>
                <a:highlight>
                  <a:srgbClr val="FFFFFF"/>
                </a:highlight>
              </a:rPr>
              <a:t>Jaccard Index)</a:t>
            </a:r>
            <a:endParaRPr sz="1250" b="1">
              <a:solidFill>
                <a:srgbClr val="262626"/>
              </a:solidFill>
              <a:highlight>
                <a:srgbClr val="FFFFFF"/>
              </a:highlight>
            </a:endParaRPr>
          </a:p>
          <a:p>
            <a:pPr marL="914400" lvl="1" indent="-307975" algn="l" rtl="0">
              <a:lnSpc>
                <a:spcPct val="130000"/>
              </a:lnSpc>
              <a:spcBef>
                <a:spcPts val="0"/>
              </a:spcBef>
              <a:spcAft>
                <a:spcPts val="0"/>
              </a:spcAft>
              <a:buClr>
                <a:srgbClr val="262626"/>
              </a:buClr>
              <a:buSzPts val="1250"/>
              <a:buChar char="-"/>
            </a:pPr>
            <a:r>
              <a:rPr lang="en" sz="1250">
                <a:solidFill>
                  <a:srgbClr val="262626"/>
                </a:solidFill>
                <a:highlight>
                  <a:srgbClr val="FFFFFF"/>
                </a:highlight>
              </a:rPr>
              <a:t>Similarity between the ground truth bounding box with the predicted bounding box</a:t>
            </a:r>
            <a:endParaRPr sz="1250">
              <a:solidFill>
                <a:srgbClr val="262626"/>
              </a:solidFill>
              <a:highlight>
                <a:srgbClr val="FFFFFF"/>
              </a:highlight>
            </a:endParaRPr>
          </a:p>
          <a:p>
            <a:pPr marL="457200" lvl="0" indent="-307975" algn="l" rtl="0">
              <a:lnSpc>
                <a:spcPct val="130000"/>
              </a:lnSpc>
              <a:spcBef>
                <a:spcPts val="0"/>
              </a:spcBef>
              <a:spcAft>
                <a:spcPts val="0"/>
              </a:spcAft>
              <a:buClr>
                <a:srgbClr val="262626"/>
              </a:buClr>
              <a:buSzPts val="1250"/>
              <a:buChar char="-"/>
            </a:pPr>
            <a:r>
              <a:rPr lang="en" sz="1250" b="1">
                <a:solidFill>
                  <a:srgbClr val="262626"/>
                </a:solidFill>
                <a:highlight>
                  <a:srgbClr val="FFFFFF"/>
                </a:highlight>
              </a:rPr>
              <a:t>Precision</a:t>
            </a:r>
            <a:endParaRPr sz="1250" b="1">
              <a:solidFill>
                <a:srgbClr val="262626"/>
              </a:solidFill>
              <a:highlight>
                <a:srgbClr val="FFFFFF"/>
              </a:highlight>
            </a:endParaRPr>
          </a:p>
          <a:p>
            <a:pPr marL="914400" lvl="1" indent="-307975" algn="l" rtl="0">
              <a:lnSpc>
                <a:spcPct val="130000"/>
              </a:lnSpc>
              <a:spcBef>
                <a:spcPts val="0"/>
              </a:spcBef>
              <a:spcAft>
                <a:spcPts val="0"/>
              </a:spcAft>
              <a:buClr>
                <a:srgbClr val="262626"/>
              </a:buClr>
              <a:buSzPts val="1250"/>
              <a:buChar char="-"/>
            </a:pPr>
            <a:r>
              <a:rPr lang="en" sz="1250">
                <a:solidFill>
                  <a:srgbClr val="262626"/>
                </a:solidFill>
                <a:highlight>
                  <a:srgbClr val="FFFFFF"/>
                </a:highlight>
              </a:rPr>
              <a:t>Predicted bounding box matches actual ground truth </a:t>
            </a:r>
            <a:r>
              <a:rPr lang="en" sz="1250" b="1">
                <a:solidFill>
                  <a:srgbClr val="262626"/>
                </a:solidFill>
                <a:highlight>
                  <a:srgbClr val="FFFFFF"/>
                </a:highlight>
              </a:rPr>
              <a:t>TP /(TP+FP)</a:t>
            </a:r>
            <a:endParaRPr sz="1250" b="1">
              <a:solidFill>
                <a:srgbClr val="262626"/>
              </a:solidFill>
              <a:highlight>
                <a:srgbClr val="FFFFFF"/>
              </a:highlight>
            </a:endParaRPr>
          </a:p>
          <a:p>
            <a:pPr marL="457200" lvl="0" indent="-307975" algn="l" rtl="0">
              <a:lnSpc>
                <a:spcPct val="130000"/>
              </a:lnSpc>
              <a:spcBef>
                <a:spcPts val="0"/>
              </a:spcBef>
              <a:spcAft>
                <a:spcPts val="0"/>
              </a:spcAft>
              <a:buClr>
                <a:srgbClr val="262626"/>
              </a:buClr>
              <a:buSzPts val="1250"/>
              <a:buChar char="-"/>
            </a:pPr>
            <a:r>
              <a:rPr lang="en" sz="1250" b="1">
                <a:solidFill>
                  <a:srgbClr val="262626"/>
                </a:solidFill>
                <a:highlight>
                  <a:srgbClr val="FFFFFF"/>
                </a:highlight>
              </a:rPr>
              <a:t>Recall </a:t>
            </a:r>
            <a:endParaRPr sz="1250" b="1">
              <a:solidFill>
                <a:srgbClr val="262626"/>
              </a:solidFill>
              <a:highlight>
                <a:srgbClr val="FFFFFF"/>
              </a:highlight>
            </a:endParaRPr>
          </a:p>
          <a:p>
            <a:pPr marL="914400" lvl="1" indent="-307975" algn="l" rtl="0">
              <a:lnSpc>
                <a:spcPct val="130000"/>
              </a:lnSpc>
              <a:spcBef>
                <a:spcPts val="0"/>
              </a:spcBef>
              <a:spcAft>
                <a:spcPts val="0"/>
              </a:spcAft>
              <a:buClr>
                <a:srgbClr val="262626"/>
              </a:buClr>
              <a:buSzPts val="1250"/>
              <a:buChar char="-"/>
            </a:pPr>
            <a:r>
              <a:rPr lang="en" sz="1250">
                <a:solidFill>
                  <a:srgbClr val="262626"/>
                </a:solidFill>
                <a:highlight>
                  <a:srgbClr val="FFFFFF"/>
                </a:highlight>
              </a:rPr>
              <a:t>Ground truth object being correctly detected </a:t>
            </a:r>
            <a:r>
              <a:rPr lang="en" sz="1250" b="1">
                <a:solidFill>
                  <a:srgbClr val="262626"/>
                </a:solidFill>
                <a:highlight>
                  <a:srgbClr val="FFFFFF"/>
                </a:highlight>
              </a:rPr>
              <a:t>TP/(TP + FN)</a:t>
            </a:r>
            <a:endParaRPr sz="1250" b="1">
              <a:solidFill>
                <a:srgbClr val="262626"/>
              </a:solidFill>
              <a:highlight>
                <a:srgbClr val="FFFFFF"/>
              </a:highlight>
            </a:endParaRPr>
          </a:p>
          <a:p>
            <a:pPr marL="457200" lvl="0" indent="-307975" algn="l" rtl="0">
              <a:lnSpc>
                <a:spcPct val="130000"/>
              </a:lnSpc>
              <a:spcBef>
                <a:spcPts val="0"/>
              </a:spcBef>
              <a:spcAft>
                <a:spcPts val="0"/>
              </a:spcAft>
              <a:buClr>
                <a:srgbClr val="262626"/>
              </a:buClr>
              <a:buSzPts val="1250"/>
              <a:buChar char="-"/>
            </a:pPr>
            <a:r>
              <a:rPr lang="en" sz="1250" b="1">
                <a:solidFill>
                  <a:srgbClr val="262626"/>
                </a:solidFill>
                <a:highlight>
                  <a:srgbClr val="FFFFFF"/>
                </a:highlight>
              </a:rPr>
              <a:t>Mean average precision (mAP) </a:t>
            </a:r>
            <a:endParaRPr sz="1250" b="1">
              <a:solidFill>
                <a:srgbClr val="262626"/>
              </a:solidFill>
              <a:highlight>
                <a:srgbClr val="FFFFFF"/>
              </a:highlight>
            </a:endParaRPr>
          </a:p>
          <a:p>
            <a:pPr marL="0" lvl="0" indent="0" algn="l" rtl="0">
              <a:lnSpc>
                <a:spcPct val="130000"/>
              </a:lnSpc>
              <a:spcBef>
                <a:spcPts val="700"/>
              </a:spcBef>
              <a:spcAft>
                <a:spcPts val="700"/>
              </a:spcAft>
              <a:buNone/>
            </a:pPr>
            <a:endParaRPr sz="1250">
              <a:solidFill>
                <a:srgbClr val="262626"/>
              </a:solidFill>
              <a:highlight>
                <a:srgbClr val="FFFFFF"/>
              </a:highlight>
            </a:endParaRPr>
          </a:p>
        </p:txBody>
      </p:sp>
      <p:pic>
        <p:nvPicPr>
          <p:cNvPr id="238" name="Google Shape;238;p38"/>
          <p:cNvPicPr preferRelativeResize="0"/>
          <p:nvPr/>
        </p:nvPicPr>
        <p:blipFill>
          <a:blip r:embed="rId3">
            <a:alphaModFix/>
          </a:blip>
          <a:stretch>
            <a:fillRect/>
          </a:stretch>
        </p:blipFill>
        <p:spPr>
          <a:xfrm>
            <a:off x="801275" y="3335571"/>
            <a:ext cx="3196700" cy="1381525"/>
          </a:xfrm>
          <a:prstGeom prst="rect">
            <a:avLst/>
          </a:prstGeom>
          <a:noFill/>
          <a:ln>
            <a:noFill/>
          </a:ln>
        </p:spPr>
      </p:pic>
      <p:pic>
        <p:nvPicPr>
          <p:cNvPr id="239" name="Google Shape;239;p38"/>
          <p:cNvPicPr preferRelativeResize="0"/>
          <p:nvPr/>
        </p:nvPicPr>
        <p:blipFill>
          <a:blip r:embed="rId4">
            <a:alphaModFix/>
          </a:blip>
          <a:stretch>
            <a:fillRect/>
          </a:stretch>
        </p:blipFill>
        <p:spPr>
          <a:xfrm>
            <a:off x="6504025" y="445025"/>
            <a:ext cx="2512200" cy="2354224"/>
          </a:xfrm>
          <a:prstGeom prst="rect">
            <a:avLst/>
          </a:prstGeom>
          <a:noFill/>
          <a:ln>
            <a:noFill/>
          </a:ln>
        </p:spPr>
      </p:pic>
      <p:sp>
        <p:nvSpPr>
          <p:cNvPr id="240" name="Google Shape;240;p38"/>
          <p:cNvSpPr txBox="1"/>
          <p:nvPr/>
        </p:nvSpPr>
        <p:spPr>
          <a:xfrm>
            <a:off x="4099800" y="4024750"/>
            <a:ext cx="5044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5"/>
              </a:rPr>
              <a:t>mAP (mean Average Precision) might confuse you! | by Shivy Yohanandan | Towards Data Science</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u="sng">
                <a:solidFill>
                  <a:schemeClr val="hlink"/>
                </a:solidFill>
                <a:hlinkClick r:id="rId6"/>
              </a:rPr>
              <a:t>Mean Average Precision (mAP) Explained: Everything You Need to Know</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u="sng">
                <a:solidFill>
                  <a:schemeClr val="hlink"/>
                </a:solidFill>
                <a:hlinkClick r:id="rId7"/>
              </a:rPr>
              <a:t>Evaluating Object Detection Models: Guide to Performance Metrics | Manal El Aidouni</a:t>
            </a:r>
            <a:r>
              <a:rPr lang="en" sz="900"/>
              <a:t> </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9"/>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Thank You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51" name="Google Shape;251;p4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accent5"/>
                </a:solidFill>
                <a:hlinkClick r:id="rId3">
                  <a:extLst>
                    <a:ext uri="{A12FA001-AC4F-418D-AE19-62706E023703}">
                      <ahyp:hlinkClr xmlns:ahyp="http://schemas.microsoft.com/office/drawing/2018/hyperlinkcolor" val="tx"/>
                    </a:ext>
                  </a:extLst>
                </a:hlinkClick>
              </a:rPr>
              <a:t>https://analyticsindiamag.com/yolo-creator-joe-redmon-computer-vision-research-ethical-concern/</a:t>
            </a:r>
            <a:endParaRPr/>
          </a:p>
          <a:p>
            <a:pPr marL="457200" lvl="0" indent="-342900" algn="l" rtl="0">
              <a:spcBef>
                <a:spcPts val="0"/>
              </a:spcBef>
              <a:spcAft>
                <a:spcPts val="0"/>
              </a:spcAft>
              <a:buSzPts val="1800"/>
              <a:buChar char="-"/>
            </a:pPr>
            <a:r>
              <a:rPr lang="en" u="sng">
                <a:solidFill>
                  <a:schemeClr val="accent5"/>
                </a:solidFill>
                <a:hlinkClick r:id="rId4">
                  <a:extLst>
                    <a:ext uri="{A12FA001-AC4F-418D-AE19-62706E023703}">
                      <ahyp:hlinkClr xmlns:ahyp="http://schemas.microsoft.com/office/drawing/2018/hyperlinkcolor" val="tx"/>
                    </a:ext>
                  </a:extLst>
                </a:hlinkClick>
              </a:rPr>
              <a:t>https://blog.roboflow.com/yolov4-versus-yolov5/</a:t>
            </a:r>
            <a:r>
              <a:rPr lang="en"/>
              <a:t> </a:t>
            </a:r>
            <a:endParaRPr/>
          </a:p>
          <a:p>
            <a:pPr marL="457200" lvl="0" indent="-342900" algn="l" rtl="0">
              <a:spcBef>
                <a:spcPts val="0"/>
              </a:spcBef>
              <a:spcAft>
                <a:spcPts val="0"/>
              </a:spcAft>
              <a:buSzPts val="1800"/>
              <a:buChar char="-"/>
            </a:pPr>
            <a:r>
              <a:rPr lang="en" u="sng">
                <a:solidFill>
                  <a:schemeClr val="accent5"/>
                </a:solidFill>
                <a:hlinkClick r:id="rId5">
                  <a:extLst>
                    <a:ext uri="{A12FA001-AC4F-418D-AE19-62706E023703}">
                      <ahyp:hlinkClr xmlns:ahyp="http://schemas.microsoft.com/office/drawing/2018/hyperlinkcolor" val="tx"/>
                    </a:ext>
                  </a:extLst>
                </a:hlinkClick>
              </a:rPr>
              <a:t>https://towardsdatascience.com/yolo-v4-or-yolo-v5-or-pp-yolo-dad8e40f7109</a:t>
            </a:r>
            <a:endParaRPr/>
          </a:p>
          <a:p>
            <a:pPr marL="457200" lvl="0" indent="-342900" algn="l" rtl="0">
              <a:spcBef>
                <a:spcPts val="0"/>
              </a:spcBef>
              <a:spcAft>
                <a:spcPts val="0"/>
              </a:spcAft>
              <a:buSzPts val="1800"/>
              <a:buChar char="-"/>
            </a:pPr>
            <a:r>
              <a:rPr lang="en" u="sng">
                <a:solidFill>
                  <a:schemeClr val="hlink"/>
                </a:solidFill>
                <a:hlinkClick r:id="rId6"/>
              </a:rPr>
              <a:t>https://www.saashub.com/compare-pytorch-vs-darknet</a:t>
            </a:r>
            <a:r>
              <a:rPr lang="en"/>
              <a:t>  </a:t>
            </a:r>
            <a:endParaRPr/>
          </a:p>
          <a:p>
            <a:pPr marL="457200" lvl="0" indent="-342900" algn="l" rtl="0">
              <a:spcBef>
                <a:spcPts val="0"/>
              </a:spcBef>
              <a:spcAft>
                <a:spcPts val="0"/>
              </a:spcAft>
              <a:buSzPts val="1800"/>
              <a:buChar char="-"/>
            </a:pPr>
            <a:r>
              <a:rPr lang="en" u="sng">
                <a:solidFill>
                  <a:schemeClr val="hlink"/>
                </a:solidFill>
                <a:hlinkClick r:id="rId7"/>
              </a:rPr>
              <a:t>https://youtu.be/JzHNIcvpGk8</a:t>
            </a:r>
            <a:r>
              <a:rPr lang="en"/>
              <a:t> </a:t>
            </a:r>
            <a:endParaRPr/>
          </a:p>
          <a:p>
            <a:pPr marL="457200" lvl="0" indent="-342900" algn="l" rtl="0">
              <a:spcBef>
                <a:spcPts val="0"/>
              </a:spcBef>
              <a:spcAft>
                <a:spcPts val="0"/>
              </a:spcAft>
              <a:buSzPts val="1800"/>
              <a:buChar char="-"/>
            </a:pPr>
            <a:r>
              <a:rPr lang="en" u="sng">
                <a:solidFill>
                  <a:schemeClr val="accent5"/>
                </a:solidFill>
                <a:hlinkClick r:id="rId8">
                  <a:extLst>
                    <a:ext uri="{A12FA001-AC4F-418D-AE19-62706E023703}">
                      <ahyp:hlinkClr xmlns:ahyp="http://schemas.microsoft.com/office/drawing/2018/hyperlinkcolor" val="tx"/>
                    </a:ext>
                  </a:extLst>
                </a:hlinkClick>
              </a:rPr>
              <a:t>https://www.youtube.com/watch?v=ag3DLKsl2vk&amp;ab_channel=codebasics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Malaysia AI</a:t>
            </a:r>
            <a:endParaRPr/>
          </a:p>
        </p:txBody>
      </p:sp>
      <p:sp>
        <p:nvSpPr>
          <p:cNvPr id="78" name="Google Shape;78;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Malaysia AI Projects, a repository to gather projects related to Malaysia from multiple domain such as Tabular, Image, Text and Audio.</a:t>
            </a:r>
            <a:endParaRPr/>
          </a:p>
          <a:p>
            <a:pPr marL="457200" lvl="0" indent="-342900" algn="l" rtl="0">
              <a:spcBef>
                <a:spcPts val="0"/>
              </a:spcBef>
              <a:spcAft>
                <a:spcPts val="0"/>
              </a:spcAft>
              <a:buSzPts val="1800"/>
              <a:buChar char="-"/>
            </a:pPr>
            <a:r>
              <a:rPr lang="en"/>
              <a:t>Run by Husein Zolkepli &amp; Khursani </a:t>
            </a:r>
            <a:endParaRPr/>
          </a:p>
          <a:p>
            <a:pPr marL="457200" lvl="0" indent="-342900" algn="l" rtl="0">
              <a:spcBef>
                <a:spcPts val="0"/>
              </a:spcBef>
              <a:spcAft>
                <a:spcPts val="0"/>
              </a:spcAft>
              <a:buSzPts val="1800"/>
              <a:buChar char="-"/>
            </a:pPr>
            <a:r>
              <a:rPr lang="en" u="sng">
                <a:solidFill>
                  <a:schemeClr val="hlink"/>
                </a:solidFill>
                <a:hlinkClick r:id="rId3"/>
              </a:rPr>
              <a:t>Malaysia Artificial Intelligence · GitHub</a:t>
            </a:r>
            <a:r>
              <a:rPr lang="en"/>
              <a:t> </a:t>
            </a:r>
            <a:endParaRPr/>
          </a:p>
          <a:p>
            <a:pPr marL="457200" lvl="0" indent="-342900" algn="l" rtl="0">
              <a:spcBef>
                <a:spcPts val="0"/>
              </a:spcBef>
              <a:spcAft>
                <a:spcPts val="0"/>
              </a:spcAft>
              <a:buSzPts val="1800"/>
              <a:buChar char="-"/>
            </a:pPr>
            <a:r>
              <a:rPr lang="en" u="sng">
                <a:solidFill>
                  <a:schemeClr val="hlink"/>
                </a:solidFill>
                <a:hlinkClick r:id="rId4"/>
              </a:rPr>
              <a:t>https://malaysia-ai-projects.readthedocs.io/en/latest/</a:t>
            </a:r>
            <a:r>
              <a:rPr lang="en"/>
              <a:t> </a:t>
            </a:r>
            <a:endParaRPr/>
          </a:p>
        </p:txBody>
      </p:sp>
      <p:pic>
        <p:nvPicPr>
          <p:cNvPr id="79" name="Google Shape;79;p15"/>
          <p:cNvPicPr preferRelativeResize="0"/>
          <p:nvPr/>
        </p:nvPicPr>
        <p:blipFill>
          <a:blip r:embed="rId5">
            <a:alphaModFix/>
          </a:blip>
          <a:stretch>
            <a:fillRect/>
          </a:stretch>
        </p:blipFill>
        <p:spPr>
          <a:xfrm>
            <a:off x="2304451" y="71563"/>
            <a:ext cx="2020099" cy="11947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computer vision ?</a:t>
            </a:r>
            <a:endParaRPr/>
          </a:p>
        </p:txBody>
      </p:sp>
      <p:sp>
        <p:nvSpPr>
          <p:cNvPr id="85" name="Google Shape;85;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solidFill>
                  <a:srgbClr val="161616"/>
                </a:solidFill>
                <a:highlight>
                  <a:srgbClr val="FFFFFF"/>
                </a:highlight>
              </a:rPr>
              <a:t>Computer vision is a field of artificial intelligence (AI) that enables computers and systems to derive meaningful information from digital images, videos and other visual inputs</a:t>
            </a:r>
            <a:endParaRPr sz="1900">
              <a:solidFill>
                <a:srgbClr val="161616"/>
              </a:solidFill>
              <a:highlight>
                <a:srgbClr val="FFFFFF"/>
              </a:highlight>
            </a:endParaRPr>
          </a:p>
          <a:p>
            <a:pPr marL="0" lvl="0" indent="0" algn="l" rtl="0">
              <a:spcBef>
                <a:spcPts val="1200"/>
              </a:spcBef>
              <a:spcAft>
                <a:spcPts val="0"/>
              </a:spcAft>
              <a:buNone/>
            </a:pPr>
            <a:r>
              <a:rPr lang="en" sz="1900">
                <a:solidFill>
                  <a:srgbClr val="161616"/>
                </a:solidFill>
                <a:highlight>
                  <a:srgbClr val="FFFFFF"/>
                </a:highlight>
              </a:rPr>
              <a:t> </a:t>
            </a:r>
            <a:r>
              <a:rPr lang="en" sz="1900" u="sng">
                <a:solidFill>
                  <a:schemeClr val="hlink"/>
                </a:solidFill>
                <a:highlight>
                  <a:srgbClr val="FFFFFF"/>
                </a:highlight>
                <a:hlinkClick r:id="rId3"/>
              </a:rPr>
              <a:t>IBM</a:t>
            </a:r>
            <a:r>
              <a:rPr lang="en" sz="1900">
                <a:solidFill>
                  <a:srgbClr val="161616"/>
                </a:solidFill>
                <a:highlight>
                  <a:srgbClr val="FFFFFF"/>
                </a:highlight>
              </a:rPr>
              <a:t> </a:t>
            </a:r>
            <a:endParaRPr sz="1900">
              <a:solidFill>
                <a:srgbClr val="161616"/>
              </a:solidFill>
              <a:highlight>
                <a:srgbClr val="FFFFFF"/>
              </a:highlight>
            </a:endParaRPr>
          </a:p>
          <a:p>
            <a:pPr marL="0" lvl="0" indent="0" algn="l" rtl="0">
              <a:spcBef>
                <a:spcPts val="1200"/>
              </a:spcBef>
              <a:spcAft>
                <a:spcPts val="0"/>
              </a:spcAft>
              <a:buNone/>
            </a:pPr>
            <a:endParaRPr sz="1200">
              <a:solidFill>
                <a:srgbClr val="161616"/>
              </a:solidFill>
              <a:highlight>
                <a:srgbClr val="FFFFFF"/>
              </a:highlight>
            </a:endParaRPr>
          </a:p>
          <a:p>
            <a:pPr marL="0" lvl="0" indent="0" algn="l" rtl="0">
              <a:spcBef>
                <a:spcPts val="1200"/>
              </a:spcBef>
              <a:spcAft>
                <a:spcPts val="1200"/>
              </a:spcAft>
              <a:buNone/>
            </a:pPr>
            <a:endParaRPr sz="1200">
              <a:solidFill>
                <a:srgbClr val="161616"/>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Computer Vision </a:t>
            </a:r>
            <a:endParaRPr/>
          </a:p>
        </p:txBody>
      </p:sp>
      <p:sp>
        <p:nvSpPr>
          <p:cNvPr id="91" name="Google Shape;91;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2" name="Google Shape;92;p17"/>
          <p:cNvPicPr preferRelativeResize="0"/>
          <p:nvPr/>
        </p:nvPicPr>
        <p:blipFill>
          <a:blip r:embed="rId3">
            <a:alphaModFix/>
          </a:blip>
          <a:stretch>
            <a:fillRect/>
          </a:stretch>
        </p:blipFill>
        <p:spPr>
          <a:xfrm>
            <a:off x="0" y="1017722"/>
            <a:ext cx="9144003" cy="3821907"/>
          </a:xfrm>
          <a:prstGeom prst="rect">
            <a:avLst/>
          </a:prstGeom>
          <a:noFill/>
          <a:ln>
            <a:noFill/>
          </a:ln>
        </p:spPr>
      </p:pic>
      <p:sp>
        <p:nvSpPr>
          <p:cNvPr id="93" name="Google Shape;93;p17"/>
          <p:cNvSpPr txBox="1"/>
          <p:nvPr/>
        </p:nvSpPr>
        <p:spPr>
          <a:xfrm>
            <a:off x="7262100" y="4839625"/>
            <a:ext cx="1881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4"/>
              </a:rPr>
              <a:t>https://youtu.be/taC5pMCm70U</a:t>
            </a:r>
            <a:r>
              <a:rPr lang="en" sz="900"/>
              <a:t> </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Applications of Computer Vision</a:t>
            </a:r>
            <a:endParaRPr/>
          </a:p>
        </p:txBody>
      </p:sp>
      <p:sp>
        <p:nvSpPr>
          <p:cNvPr id="99" name="Google Shape;99;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Google Translate </a:t>
            </a:r>
            <a:endParaRPr/>
          </a:p>
          <a:p>
            <a:pPr marL="457200" lvl="0" indent="-342900" algn="l" rtl="0">
              <a:spcBef>
                <a:spcPts val="0"/>
              </a:spcBef>
              <a:spcAft>
                <a:spcPts val="0"/>
              </a:spcAft>
              <a:buSzPts val="1800"/>
              <a:buChar char="-"/>
            </a:pPr>
            <a:r>
              <a:rPr lang="en"/>
              <a:t>Self Driving Car </a:t>
            </a:r>
            <a:endParaRPr/>
          </a:p>
          <a:p>
            <a:pPr marL="457200" lvl="0" indent="-342900" algn="l" rtl="0">
              <a:spcBef>
                <a:spcPts val="0"/>
              </a:spcBef>
              <a:spcAft>
                <a:spcPts val="0"/>
              </a:spcAft>
              <a:buSzPts val="1800"/>
              <a:buChar char="-"/>
            </a:pPr>
            <a:r>
              <a:rPr lang="en"/>
              <a:t>Tracking of players in sports</a:t>
            </a:r>
            <a:endParaRPr/>
          </a:p>
          <a:p>
            <a:pPr marL="457200" lvl="0" indent="-342900" algn="l" rtl="0">
              <a:spcBef>
                <a:spcPts val="0"/>
              </a:spcBef>
              <a:spcAft>
                <a:spcPts val="0"/>
              </a:spcAft>
              <a:buSzPts val="1800"/>
              <a:buChar char="-"/>
            </a:pPr>
            <a:r>
              <a:rPr lang="en"/>
              <a:t>Tracking of visitors in stores </a:t>
            </a:r>
            <a:endParaRPr/>
          </a:p>
          <a:p>
            <a:pPr marL="457200" lvl="0" indent="-342900" algn="l" rtl="0">
              <a:spcBef>
                <a:spcPts val="0"/>
              </a:spcBef>
              <a:spcAft>
                <a:spcPts val="0"/>
              </a:spcAft>
              <a:buSzPts val="1800"/>
              <a:buChar char="-"/>
            </a:pPr>
            <a:r>
              <a:rPr lang="en"/>
              <a:t>Face ID</a:t>
            </a:r>
            <a:endParaRPr/>
          </a:p>
          <a:p>
            <a:pPr marL="457200" lvl="0" indent="-342900" algn="l" rtl="0">
              <a:spcBef>
                <a:spcPts val="0"/>
              </a:spcBef>
              <a:spcAft>
                <a:spcPts val="0"/>
              </a:spcAft>
              <a:buSzPts val="1800"/>
              <a:buChar char="-"/>
            </a:pPr>
            <a:r>
              <a:rPr lang="en"/>
              <a:t>Defect Detection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286350" y="83165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Neural Networks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Neural Networks </a:t>
            </a:r>
            <a:endParaRPr/>
          </a:p>
        </p:txBody>
      </p:sp>
      <p:sp>
        <p:nvSpPr>
          <p:cNvPr id="110" name="Google Shape;110;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1" name="Google Shape;111;p20"/>
          <p:cNvPicPr preferRelativeResize="0"/>
          <p:nvPr/>
        </p:nvPicPr>
        <p:blipFill rotWithShape="1">
          <a:blip r:embed="rId3">
            <a:alphaModFix/>
          </a:blip>
          <a:srcRect/>
          <a:stretch/>
        </p:blipFill>
        <p:spPr>
          <a:xfrm>
            <a:off x="311688" y="1078950"/>
            <a:ext cx="7534275" cy="3695700"/>
          </a:xfrm>
          <a:prstGeom prst="rect">
            <a:avLst/>
          </a:prstGeom>
          <a:noFill/>
          <a:ln>
            <a:noFill/>
          </a:ln>
        </p:spPr>
      </p:pic>
      <p:sp>
        <p:nvSpPr>
          <p:cNvPr id="112" name="Google Shape;112;p20"/>
          <p:cNvSpPr txBox="1"/>
          <p:nvPr/>
        </p:nvSpPr>
        <p:spPr>
          <a:xfrm>
            <a:off x="6341300" y="4774650"/>
            <a:ext cx="2691600" cy="27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700"/>
              <a:buFont typeface="Arial"/>
              <a:buNone/>
            </a:pPr>
            <a:r>
              <a:rPr lang="en" sz="700" b="0" i="0" u="sng" strike="noStrike" cap="none">
                <a:solidFill>
                  <a:srgbClr val="CE93D8"/>
                </a:solidFill>
                <a:latin typeface="Arial"/>
                <a:ea typeface="Arial"/>
                <a:cs typeface="Arial"/>
                <a:sym typeface="Arial"/>
                <a:hlinkClick r:id="rId4">
                  <a:extLst>
                    <a:ext uri="{A12FA001-AC4F-418D-AE19-62706E023703}">
                      <ahyp:hlinkClr xmlns:ahyp="http://schemas.microsoft.com/office/drawing/2018/hyperlinkcolor" val="tx"/>
                    </a:ext>
                  </a:extLst>
                </a:hlinkClick>
              </a:rPr>
              <a:t>CS231n Convolutional Neural Networks for Visual Recognition</a:t>
            </a:r>
            <a:endParaRPr sz="700" b="0" i="0" u="sng" strike="noStrike" cap="none">
              <a:solidFill>
                <a:srgbClr val="CE93D8"/>
              </a:solidFill>
              <a:latin typeface="Arial"/>
              <a:ea typeface="Arial"/>
              <a:cs typeface="Arial"/>
              <a:sym typeface="Arial"/>
            </a:endParaRPr>
          </a:p>
        </p:txBody>
      </p:sp>
      <p:sp>
        <p:nvSpPr>
          <p:cNvPr id="113" name="Google Shape;113;p20"/>
          <p:cNvSpPr txBox="1"/>
          <p:nvPr/>
        </p:nvSpPr>
        <p:spPr>
          <a:xfrm>
            <a:off x="3155625" y="621725"/>
            <a:ext cx="48297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100" u="sng">
                <a:solidFill>
                  <a:schemeClr val="accent5"/>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But what is a neural network? | Chapter 1, Deep learning</a:t>
            </a: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p:nvPr/>
        </p:nvSpPr>
        <p:spPr>
          <a:xfrm>
            <a:off x="155850" y="265175"/>
            <a:ext cx="85206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EF6C00"/>
                </a:solidFill>
                <a:latin typeface="PT Sans Narrow"/>
                <a:ea typeface="PT Sans Narrow"/>
                <a:cs typeface="PT Sans Narrow"/>
                <a:sym typeface="PT Sans Narrow"/>
              </a:rPr>
              <a:t>Neurons</a:t>
            </a:r>
            <a:endParaRPr sz="3600" b="1">
              <a:solidFill>
                <a:srgbClr val="EF6C00"/>
              </a:solidFill>
              <a:latin typeface="PT Sans Narrow"/>
              <a:ea typeface="PT Sans Narrow"/>
              <a:cs typeface="PT Sans Narrow"/>
              <a:sym typeface="PT Sans Narrow"/>
            </a:endParaRPr>
          </a:p>
        </p:txBody>
      </p:sp>
      <p:sp>
        <p:nvSpPr>
          <p:cNvPr id="119" name="Google Shape;119;p21"/>
          <p:cNvSpPr txBox="1"/>
          <p:nvPr/>
        </p:nvSpPr>
        <p:spPr>
          <a:xfrm>
            <a:off x="155850" y="1086475"/>
            <a:ext cx="3133800" cy="3302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Weights </a:t>
            </a:r>
            <a:endParaRPr sz="1800">
              <a:solidFill>
                <a:srgbClr val="695D46"/>
              </a:solidFill>
              <a:latin typeface="Open Sans"/>
              <a:ea typeface="Open Sans"/>
              <a:cs typeface="Open Sans"/>
              <a:sym typeface="Open Sans"/>
            </a:endParaRPr>
          </a:p>
          <a:p>
            <a:pPr marL="457200" lvl="0" indent="-342900" algn="l" rtl="0">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Bias </a:t>
            </a:r>
            <a:endParaRPr sz="1800">
              <a:solidFill>
                <a:srgbClr val="695D46"/>
              </a:solidFill>
              <a:latin typeface="Open Sans"/>
              <a:ea typeface="Open Sans"/>
              <a:cs typeface="Open Sans"/>
              <a:sym typeface="Open Sans"/>
            </a:endParaRPr>
          </a:p>
          <a:p>
            <a:pPr marL="457200" lvl="0" indent="-342900" algn="l" rtl="0">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Activation Function</a:t>
            </a:r>
            <a:endParaRPr sz="1800">
              <a:solidFill>
                <a:srgbClr val="695D46"/>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a:solidFill>
                <a:srgbClr val="695D46"/>
              </a:solidFill>
              <a:latin typeface="Open Sans"/>
              <a:ea typeface="Open Sans"/>
              <a:cs typeface="Open Sans"/>
              <a:sym typeface="Open Sans"/>
            </a:endParaRPr>
          </a:p>
        </p:txBody>
      </p:sp>
      <p:pic>
        <p:nvPicPr>
          <p:cNvPr id="120" name="Google Shape;120;p21"/>
          <p:cNvPicPr preferRelativeResize="0"/>
          <p:nvPr/>
        </p:nvPicPr>
        <p:blipFill rotWithShape="1">
          <a:blip r:embed="rId3">
            <a:alphaModFix/>
          </a:blip>
          <a:srcRect/>
          <a:stretch/>
        </p:blipFill>
        <p:spPr>
          <a:xfrm>
            <a:off x="4473300" y="1086475"/>
            <a:ext cx="4514850" cy="3276600"/>
          </a:xfrm>
          <a:prstGeom prst="rect">
            <a:avLst/>
          </a:prstGeom>
          <a:noFill/>
          <a:ln>
            <a:noFill/>
          </a:ln>
        </p:spPr>
      </p:pic>
      <p:sp>
        <p:nvSpPr>
          <p:cNvPr id="121" name="Google Shape;121;p21"/>
          <p:cNvSpPr txBox="1"/>
          <p:nvPr/>
        </p:nvSpPr>
        <p:spPr>
          <a:xfrm>
            <a:off x="5280750" y="4376125"/>
            <a:ext cx="3707400" cy="50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rgbClr val="CE93D8"/>
                </a:solidFill>
                <a:latin typeface="Arial"/>
                <a:ea typeface="Arial"/>
                <a:cs typeface="Arial"/>
                <a:sym typeface="Arial"/>
                <a:hlinkClick r:id="rId4">
                  <a:extLst>
                    <a:ext uri="{A12FA001-AC4F-418D-AE19-62706E023703}">
                      <ahyp:hlinkClr xmlns:ahyp="http://schemas.microsoft.com/office/drawing/2018/hyperlinkcolor" val="tx"/>
                    </a:ext>
                  </a:extLst>
                </a:hlinkClick>
              </a:rPr>
              <a:t>https://intellipaat.com/community/253/role-of-bias-in-neural-networks</a:t>
            </a:r>
            <a:r>
              <a:rPr lang="en" sz="900" b="0" i="0" u="none" strike="noStrike" cap="none">
                <a:solidFill>
                  <a:srgbClr val="000000"/>
                </a:solidFill>
                <a:latin typeface="Arial"/>
                <a:ea typeface="Arial"/>
                <a:cs typeface="Arial"/>
                <a:sym typeface="Arial"/>
              </a:rPr>
              <a:t> </a:t>
            </a:r>
            <a:endParaRPr sz="9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1131</Words>
  <Application>Microsoft Office PowerPoint</Application>
  <PresentationFormat>On-screen Show (16:9)</PresentationFormat>
  <Paragraphs>125</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PT Sans Narrow</vt:lpstr>
      <vt:lpstr>Georgia</vt:lpstr>
      <vt:lpstr>Open Sans</vt:lpstr>
      <vt:lpstr>Arial</vt:lpstr>
      <vt:lpstr>Tropic</vt:lpstr>
      <vt:lpstr>Introduction to Computer Vision</vt:lpstr>
      <vt:lpstr>Tentative Schedule</vt:lpstr>
      <vt:lpstr>Malaysia AI</vt:lpstr>
      <vt:lpstr>What is computer vision ?</vt:lpstr>
      <vt:lpstr>Types of Computer Vision </vt:lpstr>
      <vt:lpstr>Applications of Computer Vision</vt:lpstr>
      <vt:lpstr>Neural Networks</vt:lpstr>
      <vt:lpstr>Neural Networks </vt:lpstr>
      <vt:lpstr>PowerPoint Presentation</vt:lpstr>
      <vt:lpstr>PowerPoint Presentation</vt:lpstr>
      <vt:lpstr>PowerPoint Presentation</vt:lpstr>
      <vt:lpstr>Loss Function</vt:lpstr>
      <vt:lpstr>Convolution Neural Networks</vt:lpstr>
      <vt:lpstr>Convolution Neural Networks </vt:lpstr>
      <vt:lpstr>Convolution Neural Network</vt:lpstr>
      <vt:lpstr>Convolution Neural Network</vt:lpstr>
      <vt:lpstr>Convolution Neural Network </vt:lpstr>
      <vt:lpstr>Convolution Neural Network</vt:lpstr>
      <vt:lpstr>Benefits of CNN</vt:lpstr>
      <vt:lpstr>MNIST Dataset </vt:lpstr>
      <vt:lpstr>Keras Layers explanation</vt:lpstr>
      <vt:lpstr>YOLO ( You Only Look Once ) </vt:lpstr>
      <vt:lpstr>YOLO Brief History &amp; Controversy ?</vt:lpstr>
      <vt:lpstr>YOLO - How It Works</vt:lpstr>
      <vt:lpstr>YOLOv5 Performance</vt:lpstr>
      <vt:lpstr>How do we know if our model is good ? </vt:lpstr>
      <vt:lpstr>Thank You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Vision</dc:title>
  <cp:lastModifiedBy>Irfan Noordin</cp:lastModifiedBy>
  <cp:revision>1</cp:revision>
  <dcterms:modified xsi:type="dcterms:W3CDTF">2022-09-23T11:27:53Z</dcterms:modified>
</cp:coreProperties>
</file>